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2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AA88B0-87CC-4FA5-A5D2-30E3D8871F38}">
  <a:tblStyle styleId="{9DAA88B0-87CC-4FA5-A5D2-30E3D8871F3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Google Shape;207;p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3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3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2e2982280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0" name="Google Shape;290;g2e29822802_0_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g2e29822802_0_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g2e29822802_0_6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g2e29822802_0_6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9" name="Google Shape;299;p1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1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0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10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9" name="Google Shape;319;p1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1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13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p13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2f25c9fe7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2f25c9fe76_0_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g2f25c9fe76_0_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4700"/>
          </a:xfrm>
          <a:prstGeom prst="rect">
            <a:avLst/>
          </a:prstGeom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5" name="Google Shape;335;p1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1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p16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16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4" name="Google Shape;344;p2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2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20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p20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4" name="Google Shape;354;p2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2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21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2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3" name="Google Shape;363;p1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17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p17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p17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2" name="Google Shape;372;p2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p29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29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29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4c2976e1f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1" name="Google Shape;381;g4c2976e1f6_0_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g4c2976e1f6_0_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g4c2976e1f6_0_6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g4c2976e1f6_0_6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4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4c2999cb6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0" name="Google Shape;390;g4c2999cb6c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g4c2999cb6c_0_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g4c2999cb6c_0_0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g4c2999cb6c_0_0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9" name="Google Shape;399;p3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3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p31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3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4c2976e1f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4c2976e1f6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g4c2976e1f6_0_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4700"/>
          </a:xfrm>
          <a:prstGeom prst="rect">
            <a:avLst/>
          </a:prstGeom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5" name="Google Shape;415;p3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p3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p33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Google Shape;418;p33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4" name="Google Shape;424;p3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p35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35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p3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3" name="Google Shape;433;p3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p3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36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p36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2" name="Google Shape;442;p3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3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4" name="Google Shape;444;p38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" name="Google Shape;445;p38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1" name="Google Shape;451;p3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39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p39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p39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0" name="Google Shape;460;p4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p4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42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4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0" name="Google Shape;470;p4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1" name="Google Shape;471;p4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43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43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4ae6d258da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Google Shape;227;g4ae6d258da_0_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g4ae6d258da_0_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g4ae6d258da_0_6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g4ae6d258da_0_6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6" name="Google Shape;236;p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7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7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7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5" name="Google Shape;245;p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5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5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4" name="Google Shape;254;p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8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8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p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9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9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9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2" name="Google Shape;272;p1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1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2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1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4c2976e1f6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6913"/>
            <a:ext cx="4646612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1" name="Google Shape;281;g4c2976e1f6_0_1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g4c2976e1f6_0_1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4c2976e1f6_0_14:notes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2017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g4c2976e1f6_0_1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037800" cy="4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275" tIns="46125" rIns="92275" bIns="461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Credit Plus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200"/>
              <a:buFont typeface="Arial"/>
              <a:buNone/>
              <a:defRPr sz="42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body" idx="1"/>
          </p:nvPr>
        </p:nvSpPr>
        <p:spPr>
          <a:xfrm>
            <a:off x="457200" y="1331964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81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200"/>
              <a:buFont typeface="Arial"/>
              <a:buNone/>
              <a:defRPr sz="4200" b="1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3320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52993" y="5831840"/>
            <a:ext cx="3613218" cy="90458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vnu.edu/dualenrollment/virtualccpmeeting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rclay.3@osu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jennifer.adkins@mvnu.edu" TargetMode="External"/><Relationship Id="rId4" Type="http://schemas.openxmlformats.org/officeDocument/2006/relationships/hyperlink" Target="mailto:baker.2829@mail.cotc.edu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fercredit.ohio.gov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iohighered.org/ccp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rthfork.k12.oh.us/Downloads/CCP_Intent-to-Participate-form_Public_2021.pdf" TargetMode="External"/><Relationship Id="rId2" Type="http://schemas.openxmlformats.org/officeDocument/2006/relationships/hyperlink" Target="https://forms.office.com/Pages/ResponsePage.aspx?id=hWFSmXDwwEGGCqKLdY80rQGFcoeLQcJCp2ySj-x5DLNUNEtGRE5NNjc4V0NaSjdFUFU0UjBRVkhGQi4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Google Shape;212;p3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2893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39"/>
          <p:cNvSpPr txBox="1">
            <a:spLocks noGrp="1"/>
          </p:cNvSpPr>
          <p:nvPr>
            <p:ph type="title"/>
          </p:nvPr>
        </p:nvSpPr>
        <p:spPr>
          <a:xfrm>
            <a:off x="0" y="2254649"/>
            <a:ext cx="9144000" cy="23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4800" dirty="0">
                <a:solidFill>
                  <a:srgbClr val="CC0000"/>
                </a:solidFill>
                <a:latin typeface="Montserrat"/>
                <a:ea typeface="Montserrat"/>
                <a:cs typeface="Montserrat"/>
                <a:sym typeface="Montserrat"/>
              </a:rPr>
              <a:t>Welcome to the 2021 </a:t>
            </a:r>
            <a:br>
              <a:rPr lang="en-US" sz="4800" dirty="0">
                <a:solidFill>
                  <a:srgbClr val="CC00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4800" dirty="0">
                <a:solidFill>
                  <a:srgbClr val="CC0000"/>
                </a:solidFill>
                <a:latin typeface="Montserrat"/>
                <a:ea typeface="Montserrat"/>
                <a:cs typeface="Montserrat"/>
                <a:sym typeface="Montserrat"/>
              </a:rPr>
              <a:t>UHS College Credit Plus (CCP) </a:t>
            </a:r>
            <a:br>
              <a:rPr lang="en-US" sz="4800" dirty="0">
                <a:solidFill>
                  <a:srgbClr val="CC00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4800" dirty="0">
                <a:solidFill>
                  <a:srgbClr val="CC0000"/>
                </a:solidFill>
                <a:latin typeface="Montserrat"/>
                <a:ea typeface="Montserrat"/>
                <a:cs typeface="Montserrat"/>
                <a:sym typeface="Montserrat"/>
              </a:rPr>
              <a:t>Virtual </a:t>
            </a:r>
            <a:r>
              <a:rPr lang="en-US" sz="4800" u="none" strike="noStrike" cap="none" dirty="0">
                <a:solidFill>
                  <a:srgbClr val="CC0000"/>
                </a:solidFill>
                <a:latin typeface="Montserrat"/>
                <a:ea typeface="Montserrat"/>
                <a:cs typeface="Montserrat"/>
                <a:sym typeface="Montserrat"/>
              </a:rPr>
              <a:t>Information!</a:t>
            </a:r>
            <a:endParaRPr sz="4800" u="none" strike="noStrike" cap="none" dirty="0">
              <a:solidFill>
                <a:srgbClr val="CC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3600" dirty="0">
              <a:solidFill>
                <a:srgbClr val="6FA8DC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3600" b="1" i="1" u="none" strike="noStrike" cap="none" dirty="0">
              <a:solidFill>
                <a:srgbClr val="6FA8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39"/>
          <p:cNvSpPr/>
          <p:nvPr/>
        </p:nvSpPr>
        <p:spPr>
          <a:xfrm>
            <a:off x="4861900" y="5589050"/>
            <a:ext cx="4049225" cy="1177600"/>
          </a:xfrm>
          <a:prstGeom prst="flowChartProcess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CE067C-FA36-4435-A321-9B660B5BC6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340749"/>
            <a:ext cx="2623127" cy="206005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97D3D4-DDC5-4F6B-9FD7-4B932A28A285}"/>
              </a:ext>
            </a:extLst>
          </p:cNvPr>
          <p:cNvSpPr txBox="1"/>
          <p:nvPr/>
        </p:nvSpPr>
        <p:spPr>
          <a:xfrm>
            <a:off x="2198256" y="5089236"/>
            <a:ext cx="679796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31750">
              <a:bevelT w="44450"/>
              <a:bevelB w="38100"/>
            </a:sp3d>
          </a:bodyPr>
          <a:lstStyle/>
          <a:p>
            <a:pPr algn="ctr"/>
            <a:r>
              <a:rPr lang="en-US" sz="6000" b="1" dirty="0">
                <a:effectLst>
                  <a:outerShdw blurRad="50800" dist="50800" dir="5400000" algn="ctr" rotWithShape="0">
                    <a:schemeClr val="accent2"/>
                  </a:outerShdw>
                </a:effectLst>
              </a:rPr>
              <a:t>Utica High School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8"/>
          <p:cNvSpPr txBox="1">
            <a:spLocks noGrp="1"/>
          </p:cNvSpPr>
          <p:nvPr>
            <p:ph type="title"/>
          </p:nvPr>
        </p:nvSpPr>
        <p:spPr>
          <a:xfrm>
            <a:off x="92100" y="0"/>
            <a:ext cx="89598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Steps to Participate in CCP</a:t>
            </a:r>
            <a:endParaRPr sz="48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296" name="Google Shape;296;p48"/>
          <p:cNvSpPr txBox="1">
            <a:spLocks noGrp="1"/>
          </p:cNvSpPr>
          <p:nvPr>
            <p:ph type="body" idx="1"/>
          </p:nvPr>
        </p:nvSpPr>
        <p:spPr>
          <a:xfrm>
            <a:off x="151500" y="898875"/>
            <a:ext cx="8841000" cy="49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</a:t>
            </a:r>
            <a:r>
              <a:rPr lang="en-US" sz="4800" b="1" dirty="0">
                <a:latin typeface="Montserrat"/>
                <a:ea typeface="Montserrat"/>
                <a:cs typeface="Montserrat"/>
                <a:sym typeface="Montserrat"/>
              </a:rPr>
              <a:t>3:</a:t>
            </a:r>
            <a:endParaRPr sz="4800" b="1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 u="sng" dirty="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Students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are deemed “college-ready”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based on qualifying placement scores.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Each c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ollege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 has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their own placement test and score requirements... ask them!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344487" algn="l" rtl="0">
              <a:spcBef>
                <a:spcPts val="1200"/>
              </a:spcBef>
              <a:spcAft>
                <a:spcPts val="0"/>
              </a:spcAft>
              <a:buNone/>
            </a:pPr>
            <a:endParaRPr sz="8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Placement Tests include the following: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b="1" dirty="0">
                <a:latin typeface="Montserrat"/>
                <a:ea typeface="Montserrat"/>
                <a:cs typeface="Montserrat"/>
                <a:sym typeface="Montserrat"/>
              </a:rPr>
              <a:t>     ACT / SAT / Accuplacer </a:t>
            </a:r>
            <a:endParaRPr b="1" dirty="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2" marR="0" lvl="0" indent="-238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9"/>
          <p:cNvSpPr txBox="1">
            <a:spLocks noGrp="1"/>
          </p:cNvSpPr>
          <p:nvPr>
            <p:ph type="title"/>
          </p:nvPr>
        </p:nvSpPr>
        <p:spPr>
          <a:xfrm>
            <a:off x="92100" y="0"/>
            <a:ext cx="89598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Steps to Participate in CCP</a:t>
            </a:r>
            <a:endParaRPr sz="48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305" name="Google Shape;305;p49"/>
          <p:cNvSpPr txBox="1">
            <a:spLocks noGrp="1"/>
          </p:cNvSpPr>
          <p:nvPr>
            <p:ph type="body" idx="1"/>
          </p:nvPr>
        </p:nvSpPr>
        <p:spPr>
          <a:xfrm>
            <a:off x="92100" y="912675"/>
            <a:ext cx="9047100" cy="49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800" b="1" dirty="0">
                <a:latin typeface="Montserrat"/>
                <a:ea typeface="Montserrat"/>
                <a:cs typeface="Montserrat"/>
                <a:sym typeface="Montserrat"/>
              </a:rPr>
              <a:t>Step 3: (cont’d)</a:t>
            </a:r>
            <a:endParaRPr sz="4800" b="1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 b="1"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176212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-US" sz="3000" dirty="0">
                <a:latin typeface="Montserrat"/>
                <a:ea typeface="Montserrat"/>
                <a:cs typeface="Montserrat"/>
                <a:sym typeface="Montserrat"/>
              </a:rPr>
              <a:t>Placement Scores considered college-ready:</a:t>
            </a:r>
            <a:endParaRPr sz="30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176212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b="1"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ACT: 18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→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English, 2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2→Reading, 22→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Math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320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SAT: 480→Reading, 480→Writing, 530→Math.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Accuplacer: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25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0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→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Reading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,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5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 →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Writing.</a:t>
            </a:r>
            <a:endParaRPr sz="320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2" marR="0" lvl="0" indent="-238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2" marR="0" lvl="0" indent="-238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1"/>
          <p:cNvSpPr txBox="1">
            <a:spLocks noGrp="1"/>
          </p:cNvSpPr>
          <p:nvPr>
            <p:ph type="title"/>
          </p:nvPr>
        </p:nvSpPr>
        <p:spPr>
          <a:xfrm>
            <a:off x="60750" y="0"/>
            <a:ext cx="90225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Steps to Participate in CCP</a:t>
            </a:r>
            <a:endParaRPr sz="48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325" name="Google Shape;325;p51"/>
          <p:cNvSpPr txBox="1">
            <a:spLocks noGrp="1"/>
          </p:cNvSpPr>
          <p:nvPr>
            <p:ph type="body" idx="1"/>
          </p:nvPr>
        </p:nvSpPr>
        <p:spPr>
          <a:xfrm>
            <a:off x="124650" y="804250"/>
            <a:ext cx="8894700" cy="46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</a:t>
            </a:r>
            <a:r>
              <a:rPr lang="en-US" sz="4800" b="1">
                <a:latin typeface="Montserrat"/>
                <a:ea typeface="Montserrat"/>
                <a:cs typeface="Montserrat"/>
                <a:sym typeface="Montserrat"/>
              </a:rPr>
              <a:t>4</a:t>
            </a:r>
            <a:r>
              <a:rPr lang="en-US" sz="4800" b="1" i="0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sz="4800" b="1" i="0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 u="sng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8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CCP students must meet with a college advisor to determine which courses they are eligible to take in the CCP program.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lvl="1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Some courses have pre-requisites. Pay attention to these to make sure that you are eligible for certain CCP courses!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/>
          </a:p>
          <a:p>
            <a:pPr marL="227013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/>
          </a:p>
          <a:p>
            <a:pPr marL="45720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52"/>
          <p:cNvSpPr txBox="1">
            <a:spLocks noGrp="1"/>
          </p:cNvSpPr>
          <p:nvPr>
            <p:ph type="title"/>
          </p:nvPr>
        </p:nvSpPr>
        <p:spPr>
          <a:xfrm>
            <a:off x="458900" y="-71275"/>
            <a:ext cx="8229600" cy="7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6FA8DC"/>
                </a:solidFill>
                <a:latin typeface="Montserrat"/>
                <a:ea typeface="Montserrat"/>
                <a:cs typeface="Montserrat"/>
                <a:sym typeface="Montserrat"/>
              </a:rPr>
              <a:t>Important CCP Dates</a:t>
            </a:r>
            <a:endParaRPr sz="4800">
              <a:solidFill>
                <a:srgbClr val="6FA8D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2" name="Google Shape;332;p52"/>
          <p:cNvSpPr txBox="1">
            <a:spLocks noGrp="1"/>
          </p:cNvSpPr>
          <p:nvPr>
            <p:ph type="body" idx="1"/>
          </p:nvPr>
        </p:nvSpPr>
        <p:spPr>
          <a:xfrm>
            <a:off x="84800" y="769075"/>
            <a:ext cx="8977800" cy="57148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Montserrat"/>
                <a:ea typeface="Montserrat"/>
                <a:cs typeface="Montserrat"/>
                <a:sym typeface="Montserrat"/>
              </a:rPr>
              <a:t> (A Letter of Intent must be submitted to participate)</a:t>
            </a:r>
            <a:endParaRPr sz="2400" b="1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000" b="1" u="sng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u="sng" dirty="0">
                <a:latin typeface="Montserrat"/>
                <a:ea typeface="Montserrat"/>
                <a:cs typeface="Montserrat"/>
                <a:sym typeface="Montserrat"/>
              </a:rPr>
              <a:t>OSU – Newark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>
                <a:latin typeface="Montserrat"/>
                <a:ea typeface="Montserrat"/>
                <a:cs typeface="Montserrat"/>
                <a:sym typeface="Montserrat"/>
              </a:rPr>
              <a:t>May 1, 2021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0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b="1" u="sng" dirty="0">
                <a:latin typeface="Montserrat"/>
                <a:ea typeface="Montserrat"/>
                <a:cs typeface="Montserrat"/>
                <a:sym typeface="Montserrat"/>
              </a:rPr>
              <a:t>COTC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28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0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 b="1" u="sng" dirty="0">
                <a:latin typeface="Montserrat"/>
                <a:ea typeface="Montserrat"/>
                <a:cs typeface="Montserrat"/>
                <a:sym typeface="Montserrat"/>
              </a:rPr>
              <a:t>MVNU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>
                <a:latin typeface="Montserrat"/>
                <a:ea typeface="Montserrat"/>
                <a:cs typeface="Montserrat"/>
                <a:sym typeface="Montserrat"/>
              </a:rPr>
              <a:t>April 1, 2021</a:t>
            </a:r>
          </a:p>
          <a:p>
            <a:pPr marL="0" lvl="0" indent="0" algn="ctr">
              <a:lnSpc>
                <a:spcPct val="115000"/>
              </a:lnSpc>
              <a:spcBef>
                <a:spcPts val="0"/>
              </a:spcBef>
              <a:buSzPts val="1100"/>
              <a:buNone/>
            </a:pPr>
            <a:r>
              <a:rPr lang="en-US" sz="2800" dirty="0">
                <a:latin typeface="Montserrat"/>
                <a:ea typeface="Montserrat"/>
                <a:cs typeface="Montserrat"/>
                <a:sym typeface="Montserrat"/>
              </a:rPr>
              <a:t>MVNU Virtual Info Link - </a:t>
            </a:r>
            <a:r>
              <a:rPr lang="en-US" sz="1800" u="sng" dirty="0">
                <a:hlinkClick r:id="rId3"/>
              </a:rPr>
              <a:t>https://www.mvnu.edu/dualenrollment/virtualccpmeetings</a:t>
            </a:r>
            <a:endParaRPr sz="1800" dirty="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0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What CCP </a:t>
            </a:r>
            <a:r>
              <a:rPr lang="en-US" sz="4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</a:t>
            </a:r>
            <a:r>
              <a:rPr lang="en-US" sz="40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ourses </a:t>
            </a:r>
            <a:r>
              <a:rPr lang="en-US" sz="4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</a:t>
            </a:r>
            <a:r>
              <a:rPr lang="en-US" sz="40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an </a:t>
            </a:r>
            <a:r>
              <a:rPr lang="en-US" sz="4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Be T</a:t>
            </a:r>
            <a:r>
              <a:rPr lang="en-US" sz="40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aken?</a:t>
            </a:r>
            <a:endParaRPr sz="40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1" name="Google Shape;341;p53"/>
          <p:cNvSpPr txBox="1">
            <a:spLocks noGrp="1"/>
          </p:cNvSpPr>
          <p:nvPr>
            <p:ph type="body" idx="1"/>
          </p:nvPr>
        </p:nvSpPr>
        <p:spPr>
          <a:xfrm>
            <a:off x="0" y="1070325"/>
            <a:ext cx="9144000" cy="434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2" marR="0" lvl="0" indent="-2143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Char char="•"/>
            </a:pPr>
            <a:r>
              <a:rPr lang="en-US" sz="3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Courses must be non-remedial</a:t>
            </a:r>
            <a:r>
              <a:rPr lang="en-US" sz="3000">
                <a:latin typeface="Montserrat"/>
                <a:ea typeface="Montserrat"/>
                <a:cs typeface="Montserrat"/>
                <a:sym typeface="Montserrat"/>
              </a:rPr>
              <a:t> &amp;</a:t>
            </a:r>
            <a:r>
              <a:rPr lang="en-US" sz="3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college</a:t>
            </a:r>
            <a:r>
              <a:rPr lang="en-US" sz="3000">
                <a:latin typeface="Montserrat"/>
                <a:ea typeface="Montserrat"/>
                <a:cs typeface="Montserrat"/>
                <a:sym typeface="Montserrat"/>
              </a:rPr>
              <a:t>-</a:t>
            </a:r>
            <a:r>
              <a:rPr lang="en-US" sz="3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level</a:t>
            </a:r>
            <a:r>
              <a:rPr lang="en-US" sz="3000"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143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Char char="•"/>
            </a:pPr>
            <a:r>
              <a:rPr lang="en-US" sz="3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Courses must also be non-religious in nature.</a:t>
            </a:r>
            <a:endParaRPr sz="30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143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Char char="•"/>
            </a:pPr>
            <a:r>
              <a:rPr lang="en-US" sz="3000">
                <a:latin typeface="Montserrat"/>
                <a:ea typeface="Montserrat"/>
                <a:cs typeface="Montserrat"/>
                <a:sym typeface="Montserrat"/>
              </a:rPr>
              <a:t>Courses taken within first 15 CCP credit hours must be “Gen Ed” transfer courses. (OTM)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143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Char char="•"/>
            </a:pPr>
            <a:r>
              <a:rPr lang="en-US" sz="3000">
                <a:latin typeface="Montserrat"/>
                <a:ea typeface="Montserrat"/>
                <a:cs typeface="Montserrat"/>
                <a:sym typeface="Montserrat"/>
              </a:rPr>
              <a:t>Courses in some programs of study are </a:t>
            </a:r>
            <a:r>
              <a:rPr lang="en-US" sz="3000" b="1">
                <a:latin typeface="Montserrat"/>
                <a:ea typeface="Montserrat"/>
                <a:cs typeface="Montserrat"/>
                <a:sym typeface="Montserrat"/>
              </a:rPr>
              <a:t>not </a:t>
            </a:r>
            <a:r>
              <a:rPr lang="en-US" sz="3000">
                <a:latin typeface="Montserrat"/>
                <a:ea typeface="Montserrat"/>
                <a:cs typeface="Montserrat"/>
                <a:sym typeface="Montserrat"/>
              </a:rPr>
              <a:t>eligible for CCP funding.  Ask to be 100% sure!</a:t>
            </a:r>
            <a:endParaRPr sz="3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346075" marR="0" lvl="1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How Many Classes Can Be Taken?</a:t>
            </a:r>
            <a:endParaRPr sz="4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350" name="Google Shape;350;p54"/>
          <p:cNvSpPr txBox="1">
            <a:spLocks noGrp="1"/>
          </p:cNvSpPr>
          <p:nvPr>
            <p:ph type="body" idx="1"/>
          </p:nvPr>
        </p:nvSpPr>
        <p:spPr>
          <a:xfrm>
            <a:off x="90000" y="1035900"/>
            <a:ext cx="8964000" cy="47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marR="0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Students may enroll in up to 30 credit hours per year,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factoring in HS credits too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i="1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1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30 – (high school credits x 3) = 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1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Maximum </a:t>
            </a:r>
            <a:r>
              <a:rPr lang="en-US" sz="2800" b="1" i="1">
                <a:latin typeface="Montserrat"/>
                <a:ea typeface="Montserrat"/>
                <a:cs typeface="Montserrat"/>
                <a:sym typeface="Montserrat"/>
              </a:rPr>
              <a:t>CCP</a:t>
            </a:r>
            <a:r>
              <a:rPr lang="en-US" sz="2800" b="1" i="1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2800" b="1" i="1">
                <a:latin typeface="Montserrat"/>
                <a:ea typeface="Montserrat"/>
                <a:cs typeface="Montserrat"/>
                <a:sym typeface="Montserrat"/>
              </a:rPr>
              <a:t>C</a:t>
            </a:r>
            <a:r>
              <a:rPr lang="en-US" sz="2800" b="1" i="1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redit </a:t>
            </a:r>
            <a:r>
              <a:rPr lang="en-US" sz="2800" b="1" i="1">
                <a:latin typeface="Montserrat"/>
                <a:ea typeface="Montserrat"/>
                <a:cs typeface="Montserrat"/>
                <a:sym typeface="Montserrat"/>
              </a:rPr>
              <a:t>H</a:t>
            </a:r>
            <a:r>
              <a:rPr lang="en-US" sz="2800" b="1" i="1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ours</a:t>
            </a:r>
            <a:endParaRPr sz="2800" b="1" i="1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800" b="1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>
                <a:latin typeface="Montserrat"/>
                <a:ea typeface="Montserrat"/>
                <a:cs typeface="Montserrat"/>
                <a:sym typeface="Montserrat"/>
              </a:rPr>
              <a:t>This is known as a student’s “MAX CREDITS”</a:t>
            </a:r>
            <a:endParaRPr sz="2800" b="1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 Students may take up to 120 college credit hours in the CCP Program from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grade 7-12.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54"/>
          <p:cNvSpPr txBox="1"/>
          <p:nvPr/>
        </p:nvSpPr>
        <p:spPr>
          <a:xfrm>
            <a:off x="451250" y="5772374"/>
            <a:ext cx="8229600" cy="7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3" marR="0" lvl="0" indent="-238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5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What if I Go Over My Max Credits?</a:t>
            </a:r>
            <a:endParaRPr sz="400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360" name="Google Shape;360;p55"/>
          <p:cNvSpPr txBox="1">
            <a:spLocks noGrp="1"/>
          </p:cNvSpPr>
          <p:nvPr>
            <p:ph type="body" idx="1"/>
          </p:nvPr>
        </p:nvSpPr>
        <p:spPr>
          <a:xfrm>
            <a:off x="63975" y="1111200"/>
            <a:ext cx="9144000" cy="423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If a student enrolls in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over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30 credit hours 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 a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year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, an advisor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will discuss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whether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to: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Drop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 a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course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to avoid going over 30 hrs.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Montserrat"/>
                <a:ea typeface="Montserrat"/>
                <a:cs typeface="Montserrat"/>
                <a:sym typeface="Montserrat"/>
              </a:rPr>
              <a:t>									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marL="3657600" marR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OR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Pay tuit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ion, book costs &amp; fees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for course.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5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The Impact of CCP Grades</a:t>
            </a:r>
            <a:endParaRPr sz="48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9" name="Google Shape;369;p56"/>
          <p:cNvSpPr txBox="1">
            <a:spLocks noGrp="1"/>
          </p:cNvSpPr>
          <p:nvPr>
            <p:ph type="body" idx="1"/>
          </p:nvPr>
        </p:nvSpPr>
        <p:spPr>
          <a:xfrm>
            <a:off x="200850" y="964575"/>
            <a:ext cx="8742300" cy="467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Grades earned in CCP courses appear on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the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HS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transcript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 Grades earned in CCP courses will ALSO appear on a student’s college transcript.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Grades will be factored into both your high school and college GPA’s.</a:t>
            </a:r>
            <a:endParaRPr sz="320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6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 CCP credits will be utilized and factored into the calculation of financial aid offers.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5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B</a:t>
            </a:r>
            <a:r>
              <a:rPr lang="en-US" sz="42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enefits of </a:t>
            </a:r>
            <a:r>
              <a:rPr lang="en-US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Taking CCP Classes</a:t>
            </a:r>
            <a:endParaRPr sz="42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8" name="Google Shape;378;p57"/>
          <p:cNvSpPr txBox="1">
            <a:spLocks noGrp="1"/>
          </p:cNvSpPr>
          <p:nvPr>
            <p:ph type="body" idx="1"/>
          </p:nvPr>
        </p:nvSpPr>
        <p:spPr>
          <a:xfrm>
            <a:off x="98250" y="1033250"/>
            <a:ext cx="8947500" cy="46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Students can earn high school and</a:t>
            </a:r>
            <a:r>
              <a:rPr lang="en-US" sz="32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college credits at the same time.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Students can get a head start on earning their college degree and/or a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credential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8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Students can experience college early to better understand the expectations of it.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8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Students save on tuition &amp; textbook fees.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58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Risks</a:t>
            </a:r>
            <a:r>
              <a:rPr lang="en-US" sz="48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 of </a:t>
            </a:r>
            <a:r>
              <a:rPr lang="en-US" sz="4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Taking CCP Classes</a:t>
            </a:r>
            <a:endParaRPr sz="48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87" name="Google Shape;387;p58"/>
          <p:cNvSpPr txBox="1">
            <a:spLocks noGrp="1"/>
          </p:cNvSpPr>
          <p:nvPr>
            <p:ph type="body" idx="1"/>
          </p:nvPr>
        </p:nvSpPr>
        <p:spPr>
          <a:xfrm>
            <a:off x="0" y="1043925"/>
            <a:ext cx="9144000" cy="46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Low grades earned by students will appear on their college transcript forever!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Students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can damage their future college admissions prospects with low grades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8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Students can find themselves scrambling for credit recovery if they fail CCP classes.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8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Students </a:t>
            </a:r>
            <a:r>
              <a:rPr lang="en-US" b="1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WILL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 be billed if they fail a class!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38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2" marR="0" lvl="0" indent="-238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2" marR="0" lvl="0" indent="-238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0"/>
          <p:cNvSpPr txBox="1">
            <a:spLocks noGrp="1"/>
          </p:cNvSpPr>
          <p:nvPr>
            <p:ph type="title"/>
          </p:nvPr>
        </p:nvSpPr>
        <p:spPr>
          <a:xfrm>
            <a:off x="0" y="9"/>
            <a:ext cx="9144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800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CCP College/University Contacts</a:t>
            </a:r>
            <a:endParaRPr sz="4800" i="0" u="none" strike="noStrike" cap="none" dirty="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4" name="Google Shape;224;p40"/>
          <p:cNvSpPr txBox="1">
            <a:spLocks noGrp="1"/>
          </p:cNvSpPr>
          <p:nvPr>
            <p:ph type="body" idx="1"/>
          </p:nvPr>
        </p:nvSpPr>
        <p:spPr>
          <a:xfrm>
            <a:off x="120750" y="1168225"/>
            <a:ext cx="8902500" cy="43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Montserrat"/>
              <a:buChar char="•"/>
            </a:pPr>
            <a:r>
              <a:rPr lang="en-US" dirty="0">
                <a:solidFill>
                  <a:srgbClr val="0000FF"/>
                </a:solidFill>
                <a:latin typeface="Montserrat"/>
                <a:ea typeface="Montserrat"/>
                <a:cs typeface="Montserrat"/>
                <a:sym typeface="Montserrat"/>
              </a:rPr>
              <a:t> The Ohio State University – Newark (CCP Academy)</a:t>
            </a:r>
            <a:endParaRPr dirty="0">
              <a:solidFill>
                <a:srgbClr val="000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Montserrat"/>
              <a:buChar char="•"/>
            </a:pPr>
            <a:r>
              <a:rPr lang="en-US" dirty="0">
                <a:solidFill>
                  <a:srgbClr val="0000FF"/>
                </a:solidFill>
                <a:latin typeface="Montserrat"/>
                <a:ea typeface="Montserrat"/>
                <a:cs typeface="Montserrat"/>
                <a:sym typeface="Montserrat"/>
              </a:rPr>
              <a:t> C.R. Barclay:  </a:t>
            </a:r>
            <a:r>
              <a:rPr lang="en-US" dirty="0">
                <a:solidFill>
                  <a:srgbClr val="0000FF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Barclay.3@osu.edu</a:t>
            </a:r>
            <a:endParaRPr lang="en-US" dirty="0">
              <a:solidFill>
                <a:srgbClr val="0000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Montserrat"/>
              <a:buChar char="•"/>
            </a:pPr>
            <a:r>
              <a:rPr lang="en-US" dirty="0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 Central Ohio Technical College</a:t>
            </a:r>
            <a:endParaRPr dirty="0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571500" lvl="1" indent="-225425">
              <a:spcBef>
                <a:spcPts val="0"/>
              </a:spcBef>
              <a:buClr>
                <a:srgbClr val="FF0000"/>
              </a:buClr>
              <a:buFont typeface="Montserrat"/>
              <a:buChar char="•"/>
            </a:pPr>
            <a:r>
              <a:rPr lang="en-US" dirty="0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 Brant Baker:  </a:t>
            </a:r>
            <a:r>
              <a:rPr lang="nb-NO" dirty="0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baker.2829@mail.cotc.edu</a:t>
            </a:r>
            <a:endParaRPr lang="nb-NO" dirty="0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lvl="1" indent="-225425">
              <a:spcBef>
                <a:spcPts val="0"/>
              </a:spcBef>
              <a:buClr>
                <a:srgbClr val="FF0000"/>
              </a:buClr>
              <a:buFont typeface="Montserrat"/>
              <a:buChar char="•"/>
            </a:pPr>
            <a:endParaRPr sz="24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3200"/>
              <a:buFont typeface="Montserrat"/>
              <a:buChar char="•"/>
            </a:pPr>
            <a:r>
              <a:rPr lang="en-US" dirty="0">
                <a:solidFill>
                  <a:srgbClr val="38761D"/>
                </a:solidFill>
                <a:latin typeface="Montserrat"/>
                <a:ea typeface="Montserrat"/>
                <a:cs typeface="Montserrat"/>
                <a:sym typeface="Montserrat"/>
              </a:rPr>
              <a:t> Mount Vernon Nazarene University</a:t>
            </a:r>
            <a:endParaRPr dirty="0">
              <a:solidFill>
                <a:srgbClr val="38761D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3200"/>
              <a:buFont typeface="Montserrat"/>
              <a:buChar char="•"/>
            </a:pPr>
            <a:r>
              <a:rPr lang="en-US" dirty="0">
                <a:solidFill>
                  <a:srgbClr val="38761D"/>
                </a:solidFill>
                <a:latin typeface="Montserrat"/>
                <a:ea typeface="Montserrat"/>
                <a:cs typeface="Montserrat"/>
                <a:sym typeface="Montserrat"/>
              </a:rPr>
              <a:t> Jennifer Adkins:  </a:t>
            </a:r>
            <a:r>
              <a:rPr lang="en-US" dirty="0">
                <a:solidFill>
                  <a:srgbClr val="38761D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jennifer.adkins@mvnu.edu</a:t>
            </a:r>
            <a:endParaRPr lang="en-US" dirty="0">
              <a:solidFill>
                <a:srgbClr val="38761D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6075" marR="0" lvl="1" indent="0" algn="l" rtl="0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3200"/>
              <a:buNone/>
            </a:pPr>
            <a:endParaRPr lang="en-US" dirty="0">
              <a:solidFill>
                <a:srgbClr val="38761D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3200"/>
              <a:buFont typeface="Montserrat"/>
              <a:buChar char="•"/>
            </a:pPr>
            <a:endParaRPr dirty="0">
              <a:solidFill>
                <a:srgbClr val="38761D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59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A Warning to CCP Parents...</a:t>
            </a:r>
            <a:endParaRPr sz="48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96" name="Google Shape;396;p59"/>
          <p:cNvSpPr txBox="1">
            <a:spLocks noGrp="1"/>
          </p:cNvSpPr>
          <p:nvPr>
            <p:ph type="body" idx="1"/>
          </p:nvPr>
        </p:nvSpPr>
        <p:spPr>
          <a:xfrm>
            <a:off x="0" y="1043925"/>
            <a:ext cx="9144000" cy="46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CCP Students are subject to FERPA laws, and are thus treated as college students.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This means that colleges will communicate directly with CCP students, NOT parents.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Most communication will be done by way of college email, so CCP students should check their CCP school’s account OFTEN!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Some CCP courses contain adult topics! 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38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2" marR="0" lvl="0" indent="-238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2" marR="0" lvl="0" indent="-238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60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3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</a:t>
            </a:r>
            <a:r>
              <a:rPr lang="en-US" sz="38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onsequences of </a:t>
            </a:r>
            <a:r>
              <a:rPr lang="en-US" sz="3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U</a:t>
            </a:r>
            <a:r>
              <a:rPr lang="en-US" sz="38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nderperforming</a:t>
            </a:r>
            <a:endParaRPr sz="38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5" name="Google Shape;405;p60"/>
          <p:cNvSpPr txBox="1">
            <a:spLocks noGrp="1"/>
          </p:cNvSpPr>
          <p:nvPr>
            <p:ph type="body" idx="1"/>
          </p:nvPr>
        </p:nvSpPr>
        <p:spPr>
          <a:xfrm>
            <a:off x="-53325" y="805225"/>
            <a:ext cx="9144000" cy="54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latin typeface="Montserrat"/>
              <a:ea typeface="Montserrat"/>
              <a:cs typeface="Montserrat"/>
              <a:sym typeface="Montserrat"/>
            </a:endParaRPr>
          </a:p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Students who drop 2 CCP classes in a single semester will be placed on CCP Probation.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3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 Students with under a 2.0 GPA in their CCP courses will be placed on CCP Probation.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3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Students who underperform in consecutive semesters will be dismissed from the CCP Program.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6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3D85C6"/>
                </a:solidFill>
                <a:latin typeface="Montserrat"/>
                <a:ea typeface="Montserrat"/>
                <a:cs typeface="Montserrat"/>
                <a:sym typeface="Montserrat"/>
              </a:rPr>
              <a:t>CCP Probation &amp; CCP Dismissal</a:t>
            </a:r>
            <a:endParaRPr>
              <a:solidFill>
                <a:srgbClr val="3D85C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12" name="Google Shape;412;p61"/>
          <p:cNvSpPr txBox="1">
            <a:spLocks noGrp="1"/>
          </p:cNvSpPr>
          <p:nvPr>
            <p:ph type="body" idx="1"/>
          </p:nvPr>
        </p:nvSpPr>
        <p:spPr>
          <a:xfrm>
            <a:off x="0" y="852000"/>
            <a:ext cx="9144000" cy="479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Students who fail a class may not take any courses that subject area in the next term.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Students on CCP Probation may enroll in only 1 CCP course the following  semester.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Students must bring their CCP GPA above a 2.0 or else they will face CCP Dismissal.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3" lvl="0" indent="-227013" algn="l" rtl="0">
              <a:spcBef>
                <a:spcPts val="1200"/>
              </a:spcBef>
              <a:spcAft>
                <a:spcPts val="0"/>
              </a:spcAft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Students who are dismissed from the CCP Program must appeal to be readmitted...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62"/>
          <p:cNvSpPr txBox="1">
            <a:spLocks noGrp="1"/>
          </p:cNvSpPr>
          <p:nvPr>
            <p:ph type="title"/>
          </p:nvPr>
        </p:nvSpPr>
        <p:spPr>
          <a:xfrm>
            <a:off x="83850" y="0"/>
            <a:ext cx="8976300" cy="76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E</a:t>
            </a:r>
            <a:r>
              <a:rPr lang="en-US" sz="40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xpenses for College Credit Plus</a:t>
            </a:r>
            <a:endParaRPr sz="40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1" name="Google Shape;421;p62"/>
          <p:cNvSpPr txBox="1">
            <a:spLocks noGrp="1"/>
          </p:cNvSpPr>
          <p:nvPr>
            <p:ph type="body" idx="1"/>
          </p:nvPr>
        </p:nvSpPr>
        <p:spPr>
          <a:xfrm>
            <a:off x="0" y="1013250"/>
            <a:ext cx="9060300" cy="48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At public colleges, there is no cost to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CCP 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students for tuition, fees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 and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books.</a:t>
            </a:r>
          </a:p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endParaRPr lang="en-US"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dirty="0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UHS partners with the college book stores.  The college will bill the district for the cost of text books.</a:t>
            </a:r>
            <a:endParaRPr sz="3200" i="0" u="none" strike="noStrike" cap="none" dirty="0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8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3" lvl="0" indent="-22701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Some expenses are the responsibility of the student when participating in CCP: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8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(Parking, Transportation, Food, Supplies)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6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3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CCP S</a:t>
            </a:r>
            <a:r>
              <a:rPr lang="en-US" sz="38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upport </a:t>
            </a:r>
            <a:r>
              <a:rPr lang="en-US" sz="3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</a:t>
            </a:r>
            <a:r>
              <a:rPr lang="en-US" sz="38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ervices for </a:t>
            </a:r>
            <a:r>
              <a:rPr lang="en-US" sz="3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</a:t>
            </a:r>
            <a:r>
              <a:rPr lang="en-US" sz="38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tudent</a:t>
            </a:r>
            <a:r>
              <a:rPr lang="en-US" sz="3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</a:t>
            </a:r>
            <a:endParaRPr sz="38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0" name="Google Shape;430;p63"/>
          <p:cNvSpPr txBox="1">
            <a:spLocks noGrp="1"/>
          </p:cNvSpPr>
          <p:nvPr>
            <p:ph type="body" idx="1"/>
          </p:nvPr>
        </p:nvSpPr>
        <p:spPr>
          <a:xfrm>
            <a:off x="136950" y="939250"/>
            <a:ext cx="8870100" cy="43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chool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ounselors will continue to provide assistance to any and all C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CP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students.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College A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dvisors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will also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provide course selection assistance to CCP st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udents.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800"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-2270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Colleges must provide the same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resources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to C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CP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students that they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offer to their traditional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students.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6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2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What </a:t>
            </a:r>
            <a:r>
              <a:rPr lang="en-US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lang="en-US" sz="42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bout </a:t>
            </a:r>
            <a:r>
              <a:rPr lang="en-US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lang="en-US" sz="42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thletic </a:t>
            </a:r>
            <a:r>
              <a:rPr lang="en-US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E</a:t>
            </a:r>
            <a:r>
              <a:rPr lang="en-US" sz="42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ligibility?</a:t>
            </a:r>
            <a:endParaRPr sz="42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9" name="Google Shape;439;p64"/>
          <p:cNvSpPr txBox="1">
            <a:spLocks noGrp="1"/>
          </p:cNvSpPr>
          <p:nvPr>
            <p:ph type="body" idx="1"/>
          </p:nvPr>
        </p:nvSpPr>
        <p:spPr>
          <a:xfrm>
            <a:off x="0" y="928025"/>
            <a:ext cx="9144000" cy="47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07950" marR="0" lvl="0" indent="349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1" i="0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 </a:t>
            </a:r>
            <a:r>
              <a:rPr lang="en-US" b="1"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lang="en-US" sz="3200" b="1" i="0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thletes </a:t>
            </a:r>
            <a:r>
              <a:rPr lang="en-US" b="1">
                <a:latin typeface="Montserrat"/>
                <a:ea typeface="Montserrat"/>
                <a:cs typeface="Montserrat"/>
                <a:sym typeface="Montserrat"/>
              </a:rPr>
              <a:t>S</a:t>
            </a:r>
            <a:r>
              <a:rPr lang="en-US" sz="3200" b="1" i="0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hould:</a:t>
            </a:r>
            <a:endParaRPr sz="3200" b="1" i="0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800">
              <a:latin typeface="Montserrat"/>
              <a:ea typeface="Montserrat"/>
              <a:cs typeface="Montserrat"/>
              <a:sym typeface="Montserrat"/>
            </a:endParaRPr>
          </a:p>
          <a:p>
            <a:pPr marL="9144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●"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Learn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about any and all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OHSAA student athlete requirements.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8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Font typeface="Montserrat"/>
              <a:buChar char="●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Know that summer courses </a:t>
            </a:r>
            <a:r>
              <a:rPr lang="en-US" u="sng">
                <a:latin typeface="Montserrat"/>
                <a:ea typeface="Montserrat"/>
                <a:cs typeface="Montserrat"/>
                <a:sym typeface="Montserrat"/>
              </a:rPr>
              <a:t>cannot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 be used to determine OHSAA eligibility.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800">
              <a:latin typeface="Montserrat"/>
              <a:ea typeface="Montserrat"/>
              <a:cs typeface="Montserrat"/>
              <a:sym typeface="Montserrat"/>
            </a:endParaRPr>
          </a:p>
          <a:p>
            <a:pPr marL="9144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Font typeface="Montserrat"/>
              <a:buChar char="●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Discuss CCP’s potential impact on their eligibility with the Athletic Director.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10795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6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0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Will </a:t>
            </a:r>
            <a:r>
              <a:rPr lang="en-US" sz="4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CCP</a:t>
            </a:r>
            <a:r>
              <a:rPr lang="en-US" sz="40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4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</a:t>
            </a:r>
            <a:r>
              <a:rPr lang="en-US" sz="40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ourse </a:t>
            </a:r>
            <a:r>
              <a:rPr lang="en-US" sz="4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</a:t>
            </a:r>
            <a:r>
              <a:rPr lang="en-US" sz="40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redits </a:t>
            </a:r>
            <a:r>
              <a:rPr lang="en-US" sz="4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T</a:t>
            </a:r>
            <a:r>
              <a:rPr lang="en-US" sz="40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ransfer?</a:t>
            </a:r>
            <a:endParaRPr sz="40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48" name="Google Shape;448;p65"/>
          <p:cNvSpPr txBox="1">
            <a:spLocks noGrp="1"/>
          </p:cNvSpPr>
          <p:nvPr>
            <p:ph type="body" idx="1"/>
          </p:nvPr>
        </p:nvSpPr>
        <p:spPr>
          <a:xfrm>
            <a:off x="-106650" y="1055550"/>
            <a:ext cx="9144000" cy="4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6515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CCP credits are guaranteed to transfer to public colleges but </a:t>
            </a:r>
            <a:r>
              <a:rPr lang="en-US" u="sng">
                <a:latin typeface="Montserrat"/>
                <a:ea typeface="Montserrat"/>
                <a:cs typeface="Montserrat"/>
                <a:sym typeface="Montserrat"/>
              </a:rPr>
              <a:t>not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 to private colleges.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marL="565150" marR="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Students must check with colleges to confirm transferability of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any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CCP credits.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marL="565150" marR="0" lvl="0" indent="-4572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Go to </a:t>
            </a:r>
            <a:r>
              <a:rPr lang="en-US" sz="3200" i="0" u="sng" strike="noStrike" cap="none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https://transfercredit.ohio.gov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for more detailed credit transfer information.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6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38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What </a:t>
            </a:r>
            <a:r>
              <a:rPr lang="en-US" sz="3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D</a:t>
            </a:r>
            <a:r>
              <a:rPr lang="en-US" sz="38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oes “</a:t>
            </a:r>
            <a:r>
              <a:rPr lang="en-US" sz="3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</a:t>
            </a:r>
            <a:r>
              <a:rPr lang="en-US" sz="38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ollege-</a:t>
            </a:r>
            <a:r>
              <a:rPr lang="en-US" sz="3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R</a:t>
            </a:r>
            <a:r>
              <a:rPr lang="en-US" sz="38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eady” </a:t>
            </a:r>
            <a:r>
              <a:rPr lang="en-US" sz="3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M</a:t>
            </a:r>
            <a:r>
              <a:rPr lang="en-US" sz="38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ean?</a:t>
            </a:r>
            <a:endParaRPr sz="3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57" name="Google Shape;457;p66"/>
          <p:cNvSpPr txBox="1">
            <a:spLocks noGrp="1"/>
          </p:cNvSpPr>
          <p:nvPr>
            <p:ph type="body" idx="1"/>
          </p:nvPr>
        </p:nvSpPr>
        <p:spPr>
          <a:xfrm>
            <a:off x="0" y="1210000"/>
            <a:ext cx="9144000" cy="377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Being college-ready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means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more than just being </a:t>
            </a:r>
            <a:r>
              <a:rPr lang="en-US" sz="3200" b="1" i="1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academically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ready for college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!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Montserrat"/>
                <a:ea typeface="Montserrat"/>
                <a:cs typeface="Montserrat"/>
                <a:sym typeface="Montserrat"/>
              </a:rPr>
              <a:t>----------------------------------------------------------------------------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Consider the emotional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&amp;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social transition,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as well as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the rigor of college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-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level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courses.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Consider the time management &amp; organ- izational skills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needed for college success...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67"/>
          <p:cNvSpPr txBox="1">
            <a:spLocks noGrp="1"/>
          </p:cNvSpPr>
          <p:nvPr>
            <p:ph type="title"/>
          </p:nvPr>
        </p:nvSpPr>
        <p:spPr>
          <a:xfrm>
            <a:off x="109450" y="0"/>
            <a:ext cx="88887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What </a:t>
            </a:r>
            <a:r>
              <a:rPr lang="en-US" sz="4200" i="0" u="none" strike="noStrike" cap="none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are the CC</a:t>
            </a:r>
            <a:r>
              <a:rPr lang="en-US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P D</a:t>
            </a:r>
            <a:r>
              <a:rPr lang="en-US" sz="4200" i="0" u="none" strike="noStrike" cap="none" dirty="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eadlines?</a:t>
            </a:r>
            <a:endParaRPr sz="4200" i="0" u="none" strike="noStrike" cap="none" dirty="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6" name="Google Shape;466;p67"/>
          <p:cNvSpPr txBox="1">
            <a:spLocks noGrp="1"/>
          </p:cNvSpPr>
          <p:nvPr>
            <p:ph type="body" idx="1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marR="0" lvl="1" indent="-222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67"/>
          <p:cNvSpPr txBox="1"/>
          <p:nvPr/>
        </p:nvSpPr>
        <p:spPr>
          <a:xfrm>
            <a:off x="29100" y="912775"/>
            <a:ext cx="9085800" cy="46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sng" dirty="0">
              <a:solidFill>
                <a:schemeClr val="dk1"/>
              </a:solidFill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●"/>
            </a:pPr>
            <a:r>
              <a:rPr lang="en-US" sz="3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Letters of Intent are due by April 1</a:t>
            </a:r>
            <a:r>
              <a:rPr lang="en-US" sz="3200" baseline="30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</a:t>
            </a:r>
            <a:r>
              <a:rPr lang="en-US" sz="3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2021!</a:t>
            </a:r>
            <a:endParaRPr sz="32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 u="sng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●"/>
            </a:pPr>
            <a:r>
              <a:rPr lang="en-US" sz="3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Know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college’s deadline for admissio</a:t>
            </a:r>
            <a:r>
              <a:rPr lang="en-US" sz="3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●"/>
            </a:pPr>
            <a:r>
              <a:rPr lang="en-US" sz="3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Know all placement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test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requirements.</a:t>
            </a:r>
            <a:endParaRPr sz="32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●"/>
            </a:pP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Summer deadlines </a:t>
            </a:r>
            <a:r>
              <a:rPr lang="en-US" sz="3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fall in the spring,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as classes start in May. Don</a:t>
            </a:r>
            <a:r>
              <a:rPr lang="en-US" sz="3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’t miss them if you hope to take summer classes...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68"/>
          <p:cNvSpPr txBox="1">
            <a:spLocks noGrp="1"/>
          </p:cNvSpPr>
          <p:nvPr>
            <p:ph type="title"/>
          </p:nvPr>
        </p:nvSpPr>
        <p:spPr>
          <a:xfrm>
            <a:off x="0" y="152700"/>
            <a:ext cx="9144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36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Do </a:t>
            </a:r>
            <a:r>
              <a:rPr lang="en-US" sz="36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Y</a:t>
            </a:r>
            <a:r>
              <a:rPr lang="en-US" sz="36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ou </a:t>
            </a:r>
            <a:r>
              <a:rPr lang="en-US" sz="36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H</a:t>
            </a:r>
            <a:r>
              <a:rPr lang="en-US" sz="36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ave</a:t>
            </a:r>
            <a:r>
              <a:rPr lang="en-US" sz="36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 Any O</a:t>
            </a:r>
            <a:r>
              <a:rPr lang="en-US" sz="36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ther </a:t>
            </a:r>
            <a:r>
              <a:rPr lang="en-US" sz="36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Q</a:t>
            </a:r>
            <a:r>
              <a:rPr lang="en-US" sz="36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uestions?</a:t>
            </a:r>
            <a:endParaRPr sz="36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6" name="Google Shape;476;p68"/>
          <p:cNvSpPr txBox="1">
            <a:spLocks noGrp="1"/>
          </p:cNvSpPr>
          <p:nvPr>
            <p:ph type="body" idx="1"/>
          </p:nvPr>
        </p:nvSpPr>
        <p:spPr>
          <a:xfrm>
            <a:off x="866137" y="1449312"/>
            <a:ext cx="7375338" cy="3070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marR="0" lvl="1" indent="-222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68"/>
          <p:cNvSpPr txBox="1"/>
          <p:nvPr/>
        </p:nvSpPr>
        <p:spPr>
          <a:xfrm>
            <a:off x="0" y="1160175"/>
            <a:ext cx="9144000" cy="56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See your School Counselor!</a:t>
            </a:r>
            <a:endParaRPr sz="32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1200" i="1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or visit:</a:t>
            </a:r>
            <a:endParaRPr sz="32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8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dirty="0">
                <a:solidFill>
                  <a:schemeClr val="hlink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www.ohiohighered.org/ccp</a:t>
            </a:r>
            <a:r>
              <a:rPr lang="en-US" sz="32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 </a:t>
            </a:r>
            <a:endParaRPr sz="32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8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0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or visit:</a:t>
            </a:r>
            <a:endParaRPr sz="30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12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6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8" name="Google Shape;478;p68"/>
          <p:cNvSpPr txBox="1"/>
          <p:nvPr/>
        </p:nvSpPr>
        <p:spPr>
          <a:xfrm>
            <a:off x="372806" y="5474991"/>
            <a:ext cx="8229600" cy="7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1"/>
          <p:cNvSpPr txBox="1">
            <a:spLocks noGrp="1"/>
          </p:cNvSpPr>
          <p:nvPr>
            <p:ph type="title"/>
          </p:nvPr>
        </p:nvSpPr>
        <p:spPr>
          <a:xfrm>
            <a:off x="0" y="9"/>
            <a:ext cx="9144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8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What is College Credit Plus?</a:t>
            </a:r>
            <a:endParaRPr sz="48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3" name="Google Shape;233;p41"/>
          <p:cNvSpPr txBox="1">
            <a:spLocks noGrp="1"/>
          </p:cNvSpPr>
          <p:nvPr>
            <p:ph type="body" idx="1"/>
          </p:nvPr>
        </p:nvSpPr>
        <p:spPr>
          <a:xfrm>
            <a:off x="59550" y="1231275"/>
            <a:ext cx="8930100" cy="46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College Credit Plus (CCP) is Ohio’s “Dual Credit” program for 7-12 grade students.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Students can earn both high school </a:t>
            </a:r>
            <a:r>
              <a:rPr lang="en-US" sz="3200" b="1" i="1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and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college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credit at the same tim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e.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2701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Students enroll in college courses and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must meet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the requirements of the college through which they are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 enrolled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2" marR="0" lvl="0" indent="-238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01922D-27E3-4159-A020-05E9A1B4370B}"/>
              </a:ext>
            </a:extLst>
          </p:cNvPr>
          <p:cNvSpPr/>
          <p:nvPr/>
        </p:nvSpPr>
        <p:spPr>
          <a:xfrm>
            <a:off x="378691" y="393366"/>
            <a:ext cx="83311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200" dirty="0">
                <a:solidFill>
                  <a:schemeClr val="accent1"/>
                </a:solidFill>
                <a:latin typeface="Montserrat"/>
                <a:sym typeface="Montserrat"/>
              </a:rPr>
              <a:t>Next Steps….</a:t>
            </a:r>
            <a:endParaRPr lang="en-US" sz="4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1CA56F-3B95-4661-AC9D-5681D68C928F}"/>
              </a:ext>
            </a:extLst>
          </p:cNvPr>
          <p:cNvSpPr txBox="1"/>
          <p:nvPr/>
        </p:nvSpPr>
        <p:spPr>
          <a:xfrm>
            <a:off x="646545" y="1246909"/>
            <a:ext cx="797098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Montserrat"/>
              </a:rPr>
              <a:t>Complete the form using the website below to show that you attended the video presentation.</a:t>
            </a:r>
          </a:p>
          <a:p>
            <a:endParaRPr lang="en-US" sz="2000" dirty="0">
              <a:latin typeface="Montserrat"/>
            </a:endParaRPr>
          </a:p>
          <a:p>
            <a:r>
              <a:rPr lang="en-US" sz="2000" dirty="0">
                <a:latin typeface="Montserrat"/>
                <a:hlinkClick r:id="rId2"/>
              </a:rPr>
              <a:t>https://forms.office.com/Pages/ResponsePage.aspx?id=hWFSmXDwwEGGCqKLdY80rQGFcoeLQcJCp2ySj-x5DLNUNEtGRE5NNjc4V0NaSjdFUFU0UjBRVkhGQi4u</a:t>
            </a:r>
            <a:endParaRPr lang="en-US" sz="2000" dirty="0">
              <a:latin typeface="Montserrat"/>
            </a:endParaRPr>
          </a:p>
          <a:p>
            <a:endParaRPr lang="en-US" sz="2000" dirty="0">
              <a:latin typeface="Montserrat"/>
            </a:endParaRPr>
          </a:p>
          <a:p>
            <a:endParaRPr lang="en-US" sz="2000" dirty="0">
              <a:latin typeface="Montserrat"/>
            </a:endParaRPr>
          </a:p>
          <a:p>
            <a:endParaRPr lang="en-US" sz="2000" dirty="0">
              <a:latin typeface="Montserrat"/>
            </a:endParaRPr>
          </a:p>
          <a:p>
            <a:pPr marL="342900" indent="-342900">
              <a:buAutoNum type="arabicPeriod" startAt="2"/>
            </a:pPr>
            <a:r>
              <a:rPr lang="en-US" sz="2000" dirty="0">
                <a:latin typeface="Montserrat"/>
              </a:rPr>
              <a:t>Complete the Intent to Participate form</a:t>
            </a:r>
          </a:p>
          <a:p>
            <a:pPr marL="342900" indent="-342900">
              <a:buAutoNum type="arabicPeriod" startAt="2"/>
            </a:pPr>
            <a:endParaRPr lang="en-US" dirty="0"/>
          </a:p>
          <a:p>
            <a:r>
              <a:rPr lang="en-US" sz="2000" dirty="0">
                <a:latin typeface="Montserrat"/>
                <a:hlinkClick r:id="rId3"/>
              </a:rPr>
              <a:t>https://www.northfork.k12.oh.us/Downloads/CCP_Intent-to-Participate-form_Public_2021.pdf</a:t>
            </a:r>
            <a:endParaRPr lang="en-US" sz="2000" dirty="0">
              <a:latin typeface="Montserrat"/>
            </a:endParaRPr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6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2"/>
          <p:cNvSpPr txBox="1">
            <a:spLocks noGrp="1"/>
          </p:cNvSpPr>
          <p:nvPr>
            <p:ph type="title"/>
          </p:nvPr>
        </p:nvSpPr>
        <p:spPr>
          <a:xfrm>
            <a:off x="52950" y="0"/>
            <a:ext cx="9038100" cy="8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6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How Does </a:t>
            </a:r>
            <a:r>
              <a:rPr lang="en-US" sz="60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</a:t>
            </a:r>
            <a:r>
              <a:rPr lang="en-US" sz="6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CP Work</a:t>
            </a:r>
            <a:r>
              <a:rPr lang="en-US" sz="60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?</a:t>
            </a:r>
            <a:endParaRPr sz="60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2" name="Google Shape;242;p42"/>
          <p:cNvSpPr txBox="1">
            <a:spLocks noGrp="1"/>
          </p:cNvSpPr>
          <p:nvPr>
            <p:ph type="body" idx="1"/>
          </p:nvPr>
        </p:nvSpPr>
        <p:spPr>
          <a:xfrm>
            <a:off x="52950" y="1077900"/>
            <a:ext cx="9038100" cy="47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marR="0" lvl="1" indent="-3270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E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arn credit(s) to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ward HS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graduation.</a:t>
            </a:r>
            <a:endParaRPr sz="60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3270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Earn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college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“Gen Ed”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credits while in HS.</a:t>
            </a:r>
            <a:endParaRPr sz="6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3270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ontserrat"/>
              <a:buChar char="•"/>
            </a:pP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3 college credit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= 1 high school credit</a:t>
            </a:r>
            <a:endParaRPr sz="6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3270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Students m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ust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pass CCP courses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to earn credit, but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MUST also pass AIR Tests in English, Science &amp; Math!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3"/>
          <p:cNvSpPr txBox="1">
            <a:spLocks noGrp="1"/>
          </p:cNvSpPr>
          <p:nvPr>
            <p:ph type="title"/>
          </p:nvPr>
        </p:nvSpPr>
        <p:spPr>
          <a:xfrm>
            <a:off x="56550" y="0"/>
            <a:ext cx="90309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0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Who Can Do College Credit Plus?</a:t>
            </a:r>
            <a:endParaRPr sz="40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1" name="Google Shape;251;p43"/>
          <p:cNvSpPr txBox="1">
            <a:spLocks noGrp="1"/>
          </p:cNvSpPr>
          <p:nvPr>
            <p:ph type="body" idx="1"/>
          </p:nvPr>
        </p:nvSpPr>
        <p:spPr>
          <a:xfrm>
            <a:off x="0" y="1167100"/>
            <a:ext cx="9144000" cy="47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Students who are deemed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“eligible” for C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CP 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based on a 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qualifying placement</a:t>
            </a:r>
            <a:r>
              <a:rPr lang="en-US"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test score on the ACT</a:t>
            </a: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, SAT or Accuplacer Test.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Students who have been a legal resident of the State of Ohio for one calendar year prior to the start of a course.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4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35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When/Where Can I Take CCP Classes? </a:t>
            </a:r>
            <a:endParaRPr sz="35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0" name="Google Shape;260;p44"/>
          <p:cNvSpPr txBox="1">
            <a:spLocks noGrp="1"/>
          </p:cNvSpPr>
          <p:nvPr>
            <p:ph type="body" idx="1"/>
          </p:nvPr>
        </p:nvSpPr>
        <p:spPr>
          <a:xfrm>
            <a:off x="0" y="1055900"/>
            <a:ext cx="9144000" cy="46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Students m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ay take CCP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courses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in the summer, fall, and/or spring semesters.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Students m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ay take CCP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courses 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at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UHS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, on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a 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college campus, or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online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.</a:t>
            </a:r>
            <a:endParaRPr sz="320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800" i="1" dirty="0">
              <a:latin typeface="Montserrat"/>
              <a:ea typeface="Montserrat"/>
              <a:cs typeface="Montserrat"/>
              <a:sym typeface="Montserrat"/>
            </a:endParaRPr>
          </a:p>
          <a:p>
            <a:pPr marL="45720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(Middle School students may take online or on-campus CCP classes, but </a:t>
            </a:r>
            <a:r>
              <a:rPr lang="en-US" u="sng" dirty="0">
                <a:latin typeface="Montserrat"/>
                <a:ea typeface="Montserrat"/>
                <a:cs typeface="Montserrat"/>
                <a:sym typeface="Montserrat"/>
              </a:rPr>
              <a:t>not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 those courses offered @ UHS)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5"/>
          <p:cNvSpPr txBox="1">
            <a:spLocks noGrp="1"/>
          </p:cNvSpPr>
          <p:nvPr>
            <p:ph type="title"/>
          </p:nvPr>
        </p:nvSpPr>
        <p:spPr>
          <a:xfrm>
            <a:off x="74875" y="0"/>
            <a:ext cx="8871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Steps to P</a:t>
            </a:r>
            <a:r>
              <a:rPr lang="en-US" sz="4800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articipate in CCP</a:t>
            </a:r>
            <a:endParaRPr sz="4800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9" name="Google Shape;269;p45"/>
          <p:cNvSpPr txBox="1">
            <a:spLocks noGrp="1"/>
          </p:cNvSpPr>
          <p:nvPr>
            <p:ph type="body" idx="1"/>
          </p:nvPr>
        </p:nvSpPr>
        <p:spPr>
          <a:xfrm>
            <a:off x="126825" y="911850"/>
            <a:ext cx="8871000" cy="46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1</a:t>
            </a:r>
            <a:r>
              <a:rPr lang="en-US" sz="4800" b="1" dirty="0"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sz="4800" b="1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u="sng" dirty="0">
              <a:latin typeface="Montserrat"/>
              <a:ea typeface="Montserrat"/>
              <a:cs typeface="Montserrat"/>
              <a:sym typeface="Montserrat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●"/>
            </a:pPr>
            <a:r>
              <a:rPr lang="en-US" sz="3600" dirty="0">
                <a:latin typeface="Montserrat"/>
                <a:ea typeface="Montserrat"/>
                <a:cs typeface="Montserrat"/>
                <a:sym typeface="Montserrat"/>
              </a:rPr>
              <a:t>Students interested in taking CCP courses during the 2021-2022 school year must submit a </a:t>
            </a:r>
            <a:r>
              <a:rPr lang="en-US" sz="3600" i="1" dirty="0">
                <a:latin typeface="Montserrat"/>
                <a:ea typeface="Montserrat"/>
                <a:cs typeface="Montserrat"/>
                <a:sym typeface="Montserrat"/>
              </a:rPr>
              <a:t>Letter of Intent </a:t>
            </a:r>
            <a:r>
              <a:rPr lang="en-US" sz="3600" dirty="0">
                <a:latin typeface="Montserrat"/>
                <a:ea typeface="Montserrat"/>
                <a:cs typeface="Montserrat"/>
                <a:sym typeface="Montserrat"/>
              </a:rPr>
              <a:t>to their School Counselor by April 1</a:t>
            </a:r>
            <a:r>
              <a:rPr lang="en-US" sz="3600" baseline="30000" dirty="0">
                <a:latin typeface="Montserrat"/>
                <a:ea typeface="Montserrat"/>
                <a:cs typeface="Montserrat"/>
                <a:sym typeface="Montserrat"/>
              </a:rPr>
              <a:t>st</a:t>
            </a:r>
            <a:r>
              <a:rPr lang="en-US" sz="3600" dirty="0">
                <a:latin typeface="Montserrat"/>
                <a:ea typeface="Montserrat"/>
                <a:cs typeface="Montserrat"/>
                <a:sym typeface="Montserrat"/>
              </a:rPr>
              <a:t>. This deadline was established by the Ohio state legislature...</a:t>
            </a:r>
            <a:endParaRPr sz="360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6"/>
          <p:cNvSpPr txBox="1">
            <a:spLocks noGrp="1"/>
          </p:cNvSpPr>
          <p:nvPr>
            <p:ph type="title"/>
          </p:nvPr>
        </p:nvSpPr>
        <p:spPr>
          <a:xfrm>
            <a:off x="127650" y="0"/>
            <a:ext cx="88887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Steps to Participate in CCP</a:t>
            </a:r>
            <a:endParaRPr sz="48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278" name="Google Shape;278;p46"/>
          <p:cNvSpPr txBox="1">
            <a:spLocks noGrp="1"/>
          </p:cNvSpPr>
          <p:nvPr>
            <p:ph type="body" idx="1"/>
          </p:nvPr>
        </p:nvSpPr>
        <p:spPr>
          <a:xfrm>
            <a:off x="127650" y="908400"/>
            <a:ext cx="9016200" cy="50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2</a:t>
            </a:r>
            <a:r>
              <a:rPr lang="en-US" sz="4800" b="1" dirty="0">
                <a:latin typeface="Montserrat"/>
                <a:ea typeface="Montserrat"/>
                <a:cs typeface="Montserrat"/>
                <a:sym typeface="Montserrat"/>
              </a:rPr>
              <a:t>:</a:t>
            </a:r>
            <a:endParaRPr sz="4800" b="1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 u="sng" dirty="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Students appl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y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to a college as a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“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Dual Credit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”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student, </a:t>
            </a:r>
            <a:r>
              <a:rPr lang="en-US" u="sng" dirty="0">
                <a:latin typeface="Montserrat"/>
                <a:ea typeface="Montserrat"/>
                <a:cs typeface="Montserrat"/>
                <a:sym typeface="Montserrat"/>
              </a:rPr>
              <a:t>not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 as a traditional one.  All applications must be submitted online.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Contact colleges to learn about their processes, paperwork and deadlines.</a:t>
            </a:r>
            <a:endParaRPr dirty="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endParaRPr sz="80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Colleges exclusively 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determine</a:t>
            </a:r>
            <a:r>
              <a:rPr lang="en-US" sz="320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who is admi</a:t>
            </a:r>
            <a:r>
              <a:rPr lang="en-US" dirty="0">
                <a:latin typeface="Montserrat"/>
                <a:ea typeface="Montserrat"/>
                <a:cs typeface="Montserrat"/>
                <a:sym typeface="Montserrat"/>
              </a:rPr>
              <a:t>tted as a “Dual Credit” student.</a:t>
            </a:r>
            <a:endParaRPr sz="320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-2381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47"/>
          <p:cNvSpPr txBox="1">
            <a:spLocks noGrp="1"/>
          </p:cNvSpPr>
          <p:nvPr>
            <p:ph type="title"/>
          </p:nvPr>
        </p:nvSpPr>
        <p:spPr>
          <a:xfrm>
            <a:off x="127725" y="0"/>
            <a:ext cx="88887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r>
              <a:rPr lang="en-US" sz="4800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Steps to Participate in CCP</a:t>
            </a:r>
            <a:endParaRPr sz="4800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rial"/>
              <a:buNone/>
            </a:pPr>
            <a:endParaRPr>
              <a:solidFill>
                <a:schemeClr val="accent1"/>
              </a:solidFill>
            </a:endParaRPr>
          </a:p>
        </p:txBody>
      </p:sp>
      <p:sp>
        <p:nvSpPr>
          <p:cNvPr id="287" name="Google Shape;287;p47"/>
          <p:cNvSpPr txBox="1">
            <a:spLocks noGrp="1"/>
          </p:cNvSpPr>
          <p:nvPr>
            <p:ph type="body" idx="1"/>
          </p:nvPr>
        </p:nvSpPr>
        <p:spPr>
          <a:xfrm>
            <a:off x="127725" y="908400"/>
            <a:ext cx="9016200" cy="50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i="0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Step 2</a:t>
            </a:r>
            <a:r>
              <a:rPr lang="en-US" sz="4800" b="1">
                <a:latin typeface="Montserrat"/>
                <a:ea typeface="Montserrat"/>
                <a:cs typeface="Montserrat"/>
                <a:sym typeface="Montserrat"/>
              </a:rPr>
              <a:t>: (cont’d)</a:t>
            </a:r>
            <a:endParaRPr sz="4800" b="1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Some schools admit all students who meet the basic terms of admission.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60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Some schools only admit students who meet academic &amp; testing requirements.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marL="227013" marR="0" lvl="0" indent="344487" algn="l" rtl="0">
              <a:spcBef>
                <a:spcPts val="1200"/>
              </a:spcBef>
              <a:spcAft>
                <a:spcPts val="0"/>
              </a:spcAft>
              <a:buNone/>
            </a:pPr>
            <a:endParaRPr sz="600"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54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Other schools are highly selective, and require other criteria to be admitted.</a:t>
            </a: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571500" marR="0" lvl="1" indent="-22225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27012" marR="0" lvl="0" indent="-23812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4650</TotalTime>
  <Words>1776</Words>
  <Application>Microsoft Office PowerPoint</Application>
  <PresentationFormat>On-screen Show (4:3)</PresentationFormat>
  <Paragraphs>433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Montserrat</vt:lpstr>
      <vt:lpstr>Office Theme</vt:lpstr>
      <vt:lpstr>Welcome to the 2021  UHS College Credit Plus (CCP)  Virtual Information!  </vt:lpstr>
      <vt:lpstr>CCP College/University Contacts</vt:lpstr>
      <vt:lpstr>What is College Credit Plus?</vt:lpstr>
      <vt:lpstr>How Does CCP Work?</vt:lpstr>
      <vt:lpstr>Who Can Do College Credit Plus?</vt:lpstr>
      <vt:lpstr>When/Where Can I Take CCP Classes? </vt:lpstr>
      <vt:lpstr>Steps to Participate in CCP</vt:lpstr>
      <vt:lpstr>Steps to Participate in CCP </vt:lpstr>
      <vt:lpstr>Steps to Participate in CCP </vt:lpstr>
      <vt:lpstr>Steps to Participate in CCP </vt:lpstr>
      <vt:lpstr>Steps to Participate in CCP </vt:lpstr>
      <vt:lpstr>Steps to Participate in CCP </vt:lpstr>
      <vt:lpstr>Important CCP Dates</vt:lpstr>
      <vt:lpstr>What CCP Courses Can Be Taken?</vt:lpstr>
      <vt:lpstr>How Many Classes Can Be Taken? </vt:lpstr>
      <vt:lpstr>What if I Go Over My Max Credits? </vt:lpstr>
      <vt:lpstr>The Impact of CCP Grades</vt:lpstr>
      <vt:lpstr>Benefits of Taking CCP Classes</vt:lpstr>
      <vt:lpstr>Risks of Taking CCP Classes</vt:lpstr>
      <vt:lpstr>A Warning to CCP Parents...</vt:lpstr>
      <vt:lpstr>Consequences of Underperforming</vt:lpstr>
      <vt:lpstr>CCP Probation &amp; CCP Dismissal</vt:lpstr>
      <vt:lpstr>Expenses for College Credit Plus</vt:lpstr>
      <vt:lpstr>CCP Support Services for Students</vt:lpstr>
      <vt:lpstr>What About Athletic Eligibility?</vt:lpstr>
      <vt:lpstr>Will CCP Course Credits Transfer?</vt:lpstr>
      <vt:lpstr>What Does “College-Ready” Mean?</vt:lpstr>
      <vt:lpstr>What are the CCP Deadlines?</vt:lpstr>
      <vt:lpstr>Do You Have Any Other Questions?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2021 UHS College Credit Plus (CCP) Virtual Information!</dc:title>
  <dc:creator>Lisa Ritzer</dc:creator>
  <cp:lastModifiedBy>Lisa Ritzer</cp:lastModifiedBy>
  <cp:revision>9</cp:revision>
  <dcterms:modified xsi:type="dcterms:W3CDTF">2021-10-02T17:59:01Z</dcterms:modified>
</cp:coreProperties>
</file>